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57" r:id="rId2"/>
    <p:sldId id="258" r:id="rId3"/>
  </p:sldIdLst>
  <p:sldSz cx="7775575" cy="10907713"/>
  <p:notesSz cx="7034213" cy="10164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 userDrawn="1">
          <p15:clr>
            <a:srgbClr val="A4A3A4"/>
          </p15:clr>
        </p15:guide>
        <p15:guide id="2" pos="244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1C01"/>
    <a:srgbClr val="FFFF99"/>
    <a:srgbClr val="2EC440"/>
    <a:srgbClr val="009999"/>
    <a:srgbClr val="FF0066"/>
    <a:srgbClr val="33CC33"/>
    <a:srgbClr val="F71116"/>
    <a:srgbClr val="FFFF66"/>
    <a:srgbClr val="3366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88" autoAdjust="0"/>
    <p:restoredTop sz="94660"/>
  </p:normalViewPr>
  <p:slideViewPr>
    <p:cSldViewPr snapToGrid="0">
      <p:cViewPr varScale="1">
        <p:scale>
          <a:sx n="78" d="100"/>
          <a:sy n="78" d="100"/>
        </p:scale>
        <p:origin x="3086" y="86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8000" cy="509588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84625" y="0"/>
            <a:ext cx="3048000" cy="509588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8A69D659-2A3F-488E-9380-204B3EBD58F8}" type="datetimeFigureOut">
              <a:rPr kumimoji="1" lang="ja-JP" altLang="en-US" smtClean="0"/>
              <a:t>2025/8/18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93938" y="1270000"/>
            <a:ext cx="2446337" cy="3430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2" rIns="91423" bIns="4571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3264" y="4891089"/>
            <a:ext cx="5627687" cy="4003675"/>
          </a:xfrm>
          <a:prstGeom prst="rect">
            <a:avLst/>
          </a:prstGeom>
        </p:spPr>
        <p:txBody>
          <a:bodyPr vert="horz" lIns="91423" tIns="45712" rIns="91423" bIns="4571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655175"/>
            <a:ext cx="3048000" cy="509588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84625" y="9655175"/>
            <a:ext cx="3048000" cy="509588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10FA6FA2-AC0B-4D2A-8F56-44D0B1C371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8788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50EE-23FE-4B11-8FE1-50D8FB64AD2B}" type="datetimeFigureOut">
              <a:rPr kumimoji="1" lang="ja-JP" altLang="en-US" smtClean="0"/>
              <a:t>2025/8/18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ECCA-8019-443A-A6B8-9A36B1BA6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125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50EE-23FE-4B11-8FE1-50D8FB64AD2B}" type="datetimeFigureOut">
              <a:rPr kumimoji="1" lang="ja-JP" altLang="en-US" smtClean="0"/>
              <a:t>2025/8/18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ECCA-8019-443A-A6B8-9A36B1BA6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247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50EE-23FE-4B11-8FE1-50D8FB64AD2B}" type="datetimeFigureOut">
              <a:rPr kumimoji="1" lang="ja-JP" altLang="en-US" smtClean="0"/>
              <a:t>2025/8/18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ECCA-8019-443A-A6B8-9A36B1BA6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7364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50EE-23FE-4B11-8FE1-50D8FB64AD2B}" type="datetimeFigureOut">
              <a:rPr kumimoji="1" lang="ja-JP" altLang="en-US" smtClean="0"/>
              <a:t>2025/8/18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ECCA-8019-443A-A6B8-9A36B1BA6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4266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50EE-23FE-4B11-8FE1-50D8FB64AD2B}" type="datetimeFigureOut">
              <a:rPr kumimoji="1" lang="ja-JP" altLang="en-US" smtClean="0"/>
              <a:t>2025/8/18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ECCA-8019-443A-A6B8-9A36B1BA6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939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50EE-23FE-4B11-8FE1-50D8FB64AD2B}" type="datetimeFigureOut">
              <a:rPr kumimoji="1" lang="ja-JP" altLang="en-US" smtClean="0"/>
              <a:t>2025/8/18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ECCA-8019-443A-A6B8-9A36B1BA6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457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50EE-23FE-4B11-8FE1-50D8FB64AD2B}" type="datetimeFigureOut">
              <a:rPr kumimoji="1" lang="ja-JP" altLang="en-US" smtClean="0"/>
              <a:t>2025/8/18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ECCA-8019-443A-A6B8-9A36B1BA6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9649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50EE-23FE-4B11-8FE1-50D8FB64AD2B}" type="datetimeFigureOut">
              <a:rPr kumimoji="1" lang="ja-JP" altLang="en-US" smtClean="0"/>
              <a:t>2025/8/18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ECCA-8019-443A-A6B8-9A36B1BA6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722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50EE-23FE-4B11-8FE1-50D8FB64AD2B}" type="datetimeFigureOut">
              <a:rPr kumimoji="1" lang="ja-JP" altLang="en-US" smtClean="0"/>
              <a:t>2025/8/18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ECCA-8019-443A-A6B8-9A36B1BA6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8450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50EE-23FE-4B11-8FE1-50D8FB64AD2B}" type="datetimeFigureOut">
              <a:rPr kumimoji="1" lang="ja-JP" altLang="en-US" smtClean="0"/>
              <a:t>2025/8/18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ECCA-8019-443A-A6B8-9A36B1BA6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8080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50EE-23FE-4B11-8FE1-50D8FB64AD2B}" type="datetimeFigureOut">
              <a:rPr kumimoji="1" lang="ja-JP" altLang="en-US" smtClean="0"/>
              <a:t>2025/8/18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ECCA-8019-443A-A6B8-9A36B1BA6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32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80737"/>
            <a:ext cx="670643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903673"/>
            <a:ext cx="6706433" cy="69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550EE-23FE-4B11-8FE1-50D8FB64AD2B}" type="datetimeFigureOut">
              <a:rPr kumimoji="1" lang="ja-JP" altLang="en-US" smtClean="0"/>
              <a:t>2025/8/18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10109836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1ECCA-8019-443A-A6B8-9A36B1BA6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750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kumimoji="1"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60725" y="2487564"/>
            <a:ext cx="7157798" cy="8281754"/>
          </a:xfrm>
          <a:prstGeom prst="rect">
            <a:avLst/>
          </a:prstGeom>
          <a:noFill/>
          <a:ln w="12700">
            <a:noFill/>
            <a:prstDash val="lgDashDot"/>
          </a:ln>
        </p:spPr>
        <p:txBody>
          <a:bodyPr wrap="square" rtlCol="0">
            <a:spAutoFit/>
          </a:bodyPr>
          <a:lstStyle/>
          <a:p>
            <a:endParaRPr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＜</a:t>
            </a:r>
            <a:r>
              <a:rPr lang="en-US" altLang="ja-JP" b="1" dirty="0">
                <a:solidFill>
                  <a:srgbClr val="FF7C8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授業内容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＞　</a:t>
            </a:r>
            <a:endParaRPr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中学校１年生対象</a:t>
            </a:r>
            <a:r>
              <a:rPr lang="ja-JP" altLang="en-US" sz="1600" dirty="0">
                <a:latin typeface="Goudy Stout" panose="0202090407030B020401" pitchFamily="18" charset="0"/>
                <a:ea typeface="HG丸ｺﾞｼｯｸM-PRO" panose="020F0600000000000000" pitchFamily="50" charset="-128"/>
              </a:rPr>
              <a:t>：</a:t>
            </a:r>
            <a:r>
              <a:rPr lang="en-US" altLang="ja-JP" sz="1600" dirty="0">
                <a:latin typeface="Goudy Stout" panose="0202090407030B020401" pitchFamily="18" charset="0"/>
                <a:ea typeface="HG丸ｺﾞｼｯｸM-PRO" panose="020F0600000000000000" pitchFamily="50" charset="-128"/>
              </a:rPr>
              <a:t>【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ソクラテスミーテイング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endParaRPr lang="ja-JP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進行は、㈱北海道アルバイト情報社に委託</a:t>
            </a:r>
            <a:r>
              <a:rPr lang="ja-JP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　</a:t>
            </a:r>
            <a:r>
              <a:rPr lang="en-US" altLang="ja-JP" sz="16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『</a:t>
            </a:r>
            <a:r>
              <a:rPr lang="ja-JP" altLang="en-US" sz="16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ソクラテスミーテイング</a:t>
            </a:r>
            <a:r>
              <a:rPr lang="en-US" altLang="ja-JP" sz="16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』</a:t>
            </a:r>
            <a:r>
              <a:rPr lang="ja-JP" altLang="en-US" sz="16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とは、人生曲線の図をもとに話題提供者　　　　　　　　　　　　　　　　　</a:t>
            </a:r>
            <a:endParaRPr lang="en-US" altLang="ja-JP" sz="1600" dirty="0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  <a:p>
            <a:r>
              <a:rPr lang="ja-JP" altLang="en-US" sz="16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　に人生や仕事について語っていただく、少人数・対話型の講話会です。</a:t>
            </a:r>
            <a:r>
              <a:rPr lang="en-US" altLang="ja-JP" sz="16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 </a:t>
            </a:r>
          </a:p>
          <a:p>
            <a:pPr>
              <a:lnSpc>
                <a:spcPts val="1000"/>
              </a:lnSpc>
            </a:pPr>
            <a:endParaRPr lang="en-US" altLang="ja-JP" sz="1600" dirty="0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  <a:p>
            <a:r>
              <a:rPr lang="en-US" altLang="ja-JP" sz="16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  </a:t>
            </a:r>
            <a:r>
              <a:rPr lang="ja-JP" altLang="en-US" sz="16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　</a:t>
            </a:r>
            <a:r>
              <a:rPr lang="ja-JP" altLang="en-US" sz="1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人生の浮き沈みや体験談・その時に何を考えていたのか？</a:t>
            </a:r>
            <a:endParaRPr lang="en-US" altLang="ja-JP" sz="1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「進路」「仕事」「人生」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などを１グループ４～５名の生徒</a:t>
            </a:r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企業先生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（話題提供者）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１名のグループに分かれ、 生徒とお話をしていただきます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500"/>
              </a:lnSpc>
            </a:pPr>
            <a:endParaRPr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＜日　　時＞</a:t>
            </a:r>
            <a:endParaRPr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①１０月２８日（火）　９：２５～１１：１５　三石中学校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②１０月２８日（火）１３：１５～１５：０５　静内第三中学校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③１０月２９日（水）　９：３０～１１：２０　新冠中学校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④１０月２９日（水）１３：１５～１５：０５   静内中学校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000"/>
              </a:lnSpc>
            </a:pP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6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＊</a:t>
            </a:r>
            <a:r>
              <a:rPr kumimoji="1" lang="ja-JP" altLang="en-US" sz="1600" b="1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b="1" u="sng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いずれか１校のみでも</a:t>
            </a:r>
            <a:r>
              <a:rPr kumimoji="1" lang="ja-JP" altLang="en-US" sz="16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ご参加いただけます＊</a:t>
            </a:r>
            <a:r>
              <a:rPr lang="en-US" altLang="ja-JP" sz="14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</a:p>
          <a:p>
            <a:pPr algn="ctr"/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＊事業所の所在地と</a:t>
            </a:r>
            <a:r>
              <a:rPr lang="ja-JP" altLang="en-US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異なる町の中学校への参加も歓迎いたします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＊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500"/>
              </a:lnSpc>
            </a:pP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＜お 願 い＞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>
              <a:lnSpc>
                <a:spcPts val="2000"/>
              </a:lnSpc>
            </a:pP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①ご参加いただくにあたり、「ソクラテスミーテイングへの参加の仕方・生徒との交流の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>
              <a:lnSpc>
                <a:spcPts val="1700"/>
              </a:lnSpc>
            </a:pP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持ち方」等についての</a:t>
            </a:r>
            <a:r>
              <a:rPr kumimoji="1" lang="en-US" altLang="ja-JP" sz="14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Zoom</a:t>
            </a:r>
            <a:r>
              <a:rPr kumimoji="1" lang="ja-JP" altLang="en-US" sz="14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による事前オンライン説明会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にご参加願います。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600"/>
              </a:lnSpc>
            </a:pP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b="1" dirty="0">
                <a:highlight>
                  <a:srgbClr val="FFFF99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b="1" dirty="0">
                <a:highlight>
                  <a:srgbClr val="FFFF99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オンライン説明会１０月  ２日（木）１６：００～</a:t>
            </a:r>
            <a:r>
              <a:rPr kumimoji="1" lang="ja-JP" altLang="en-US" sz="1200" b="1" dirty="0">
                <a:highlight>
                  <a:srgbClr val="FFFF99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（３０分程度）</a:t>
            </a:r>
            <a:r>
              <a:rPr kumimoji="1" lang="en-US" altLang="ja-JP" b="1" dirty="0">
                <a:highlight>
                  <a:srgbClr val="FFFF99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endParaRPr kumimoji="1" lang="en-US" altLang="ja-JP" sz="600" dirty="0">
              <a:highlight>
                <a:srgbClr val="FFFF00"/>
              </a:highligh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600"/>
              </a:lnSpc>
            </a:pP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kumimoji="1" lang="ja-JP" altLang="en-US" sz="115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なお、事前説明会に参加できなかった方は、限定公開の</a:t>
            </a:r>
            <a:r>
              <a:rPr kumimoji="1" lang="en-US" altLang="ja-JP" sz="115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YouTube</a:t>
            </a:r>
            <a:r>
              <a:rPr kumimoji="1" lang="ja-JP" altLang="en-US" sz="115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にて、説明会の録画動画を配信</a:t>
            </a:r>
            <a:endParaRPr kumimoji="1" lang="en-US" altLang="ja-JP" sz="1150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600"/>
              </a:lnSpc>
            </a:pPr>
            <a:r>
              <a:rPr kumimoji="1" lang="ja-JP" altLang="en-US" sz="11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15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いたしますので、事前にご覧いただくようお願いいたします。</a:t>
            </a:r>
            <a:endParaRPr kumimoji="1" lang="en-US" altLang="ja-JP" sz="1150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700"/>
              </a:lnSpc>
            </a:pPr>
            <a:endParaRPr kumimoji="1" lang="en-US" altLang="ja-JP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700"/>
              </a:lnSpc>
            </a:pPr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②お申込状況により各校への訪問人数を調整し、後日ご参加いただきたい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700"/>
              </a:lnSpc>
            </a:pP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日程をご案内させていただきます。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500"/>
              </a:lnSpc>
            </a:pP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＜申込期日＞　　　</a:t>
            </a:r>
            <a:r>
              <a:rPr kumimoji="1"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〈</a:t>
            </a: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申込方法</a:t>
            </a:r>
            <a:r>
              <a:rPr kumimoji="1"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〉</a:t>
            </a:r>
          </a:p>
          <a:p>
            <a:pPr>
              <a:lnSpc>
                <a:spcPct val="150000"/>
              </a:lnSpc>
            </a:pPr>
            <a:r>
              <a:rPr kumimoji="1" lang="ja-JP" altLang="en-US" sz="1400" b="1" dirty="0">
                <a:latin typeface="+mj-ea"/>
                <a:ea typeface="+mj-ea"/>
              </a:rPr>
              <a:t>　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９月 </a:t>
            </a:r>
            <a: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日（木）まで</a:t>
            </a:r>
            <a:endParaRPr kumimoji="1" lang="en-US" altLang="ja-JP" sz="2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54094" y="1463867"/>
            <a:ext cx="4553624" cy="129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ja-JP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事業所の皆さまに、人材確保や雇用した人材の早期離職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若手教育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といった</a:t>
            </a:r>
            <a:r>
              <a:rPr lang="ja-JP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課題に取り組むためのヒントを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lang="ja-JP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地域の中学生という若い世代との交流の中で見つけていただく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ことや、</a:t>
            </a:r>
            <a:r>
              <a:rPr lang="ja-JP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若い世代に対し「</a:t>
            </a:r>
            <a:r>
              <a:rPr lang="ja-JP" altLang="ja-JP" sz="12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しごと</a:t>
            </a:r>
            <a:r>
              <a:rPr lang="ja-JP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」や、そこに関わる「</a:t>
            </a:r>
            <a:r>
              <a:rPr lang="ja-JP" altLang="ja-JP" sz="1200" b="1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ひと</a:t>
            </a:r>
            <a:r>
              <a:rPr lang="ja-JP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」を通して地域の魅力を伝えることにより、ふるさとに愛着と誇りをもって成長する人材を育む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こと</a:t>
            </a:r>
            <a:r>
              <a:rPr lang="ja-JP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を目指し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た事業です。　</a:t>
            </a:r>
            <a:endParaRPr kumimoji="1"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楕円 2"/>
          <p:cNvSpPr/>
          <p:nvPr/>
        </p:nvSpPr>
        <p:spPr>
          <a:xfrm>
            <a:off x="5120640" y="1717331"/>
            <a:ext cx="2397883" cy="171102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483324" y="6599009"/>
            <a:ext cx="6799219" cy="653143"/>
          </a:xfrm>
          <a:prstGeom prst="roundRect">
            <a:avLst>
              <a:gd name="adj" fmla="val 8003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360725" y="4261267"/>
            <a:ext cx="7050965" cy="942439"/>
          </a:xfrm>
          <a:prstGeom prst="roundRect">
            <a:avLst>
              <a:gd name="adj" fmla="val 4667"/>
            </a:avLst>
          </a:prstGeom>
          <a:noFill/>
          <a:ln w="28575">
            <a:solidFill>
              <a:srgbClr val="2EC4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ysClr val="windowText" lastClr="000000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026" y="5296635"/>
            <a:ext cx="1740310" cy="1229108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51270" y="1472913"/>
            <a:ext cx="2163580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参加者募集　　</a:t>
            </a:r>
          </a:p>
        </p:txBody>
      </p:sp>
      <p:sp>
        <p:nvSpPr>
          <p:cNvPr id="6" name="テキスト ボックス 5"/>
          <p:cNvSpPr txBox="1"/>
          <p:nvPr/>
        </p:nvSpPr>
        <p:spPr>
          <a:xfrm flipH="1">
            <a:off x="565342" y="503873"/>
            <a:ext cx="69162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『</a:t>
            </a:r>
            <a:r>
              <a:rPr kumimoji="1"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中学生とジモトの大人のオシゴトーク</a:t>
            </a:r>
            <a:r>
              <a:rPr kumimoji="1" lang="en-US" altLang="ja-JP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』</a:t>
            </a:r>
          </a:p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　　</a:t>
            </a:r>
            <a:r>
              <a:rPr kumimoji="1"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～地域事業所と中学生の学びの場創出事業　</a:t>
            </a:r>
            <a:r>
              <a:rPr kumimoji="1" lang="en-US" altLang="ja-JP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2025</a:t>
            </a:r>
            <a:r>
              <a:rPr kumimoji="1"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～</a:t>
            </a:r>
            <a:endParaRPr kumimoji="1" lang="en-US" altLang="ja-JP" sz="1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ja-JP" altLang="en-US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920240" y="273019"/>
            <a:ext cx="5362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厚生労働省委託　令和７年度通年雇用促進支援　経営改善等企業支援事業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ADC7EF9B-6F62-485D-9929-0E9488E3E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0" y="1977018"/>
            <a:ext cx="2291049" cy="1671902"/>
          </a:xfrm>
          <a:prstGeom prst="rect">
            <a:avLst/>
          </a:prstGeom>
        </p:spPr>
      </p:pic>
      <p:sp>
        <p:nvSpPr>
          <p:cNvPr id="9" name="円形吹き出し 8"/>
          <p:cNvSpPr/>
          <p:nvPr/>
        </p:nvSpPr>
        <p:spPr>
          <a:xfrm>
            <a:off x="5351674" y="1301136"/>
            <a:ext cx="1935814" cy="582953"/>
          </a:xfrm>
          <a:prstGeom prst="wedgeEllipseCallout">
            <a:avLst>
              <a:gd name="adj1" fmla="val 9641"/>
              <a:gd name="adj2" fmla="val 76281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対角を丸める 16">
            <a:extLst>
              <a:ext uri="{FF2B5EF4-FFF2-40B4-BE49-F238E27FC236}">
                <a16:creationId xmlns:a16="http://schemas.microsoft.com/office/drawing/2014/main" id="{954D529A-D5C2-473A-8BB7-DC4789F569C5}"/>
              </a:ext>
            </a:extLst>
          </p:cNvPr>
          <p:cNvSpPr/>
          <p:nvPr/>
        </p:nvSpPr>
        <p:spPr>
          <a:xfrm>
            <a:off x="554094" y="10041213"/>
            <a:ext cx="1904342" cy="415829"/>
          </a:xfrm>
          <a:prstGeom prst="round2Diag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AA80DC8-53CC-4781-BDFE-D4168F95E9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342" y="8953317"/>
            <a:ext cx="1081213" cy="1081213"/>
          </a:xfrm>
          <a:prstGeom prst="rect">
            <a:avLst/>
          </a:prstGeom>
          <a:ln>
            <a:noFill/>
          </a:ln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7BA6AD3-DFEC-4055-B375-E14619028E86}"/>
              </a:ext>
            </a:extLst>
          </p:cNvPr>
          <p:cNvSpPr txBox="1"/>
          <p:nvPr/>
        </p:nvSpPr>
        <p:spPr>
          <a:xfrm>
            <a:off x="2651805" y="10034530"/>
            <a:ext cx="26653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右記フォームまたは、申込用紙にご記入のうえ、 </a:t>
            </a:r>
            <a:r>
              <a:rPr kumimoji="1" lang="en-US" altLang="ja-JP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FAX</a:t>
            </a:r>
            <a:r>
              <a:rPr kumimoji="1"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（</a:t>
            </a:r>
            <a:r>
              <a:rPr kumimoji="1" lang="en-US" altLang="ja-JP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0146-43-3900</a:t>
            </a:r>
            <a:r>
              <a:rPr kumimoji="1"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）でお申込みください。</a:t>
            </a:r>
            <a:endParaRPr kumimoji="1" lang="ja-JP" altLang="en-US" sz="11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8DF6DEF-1938-42FD-972E-B4CD1E701B5F}"/>
              </a:ext>
            </a:extLst>
          </p:cNvPr>
          <p:cNvSpPr txBox="1"/>
          <p:nvPr/>
        </p:nvSpPr>
        <p:spPr>
          <a:xfrm>
            <a:off x="5440459" y="10000042"/>
            <a:ext cx="2099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https://forms.gle/CUwc6oHv83TGT168A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541637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571" y="580737"/>
            <a:ext cx="6706433" cy="1809766"/>
          </a:xfrm>
        </p:spPr>
        <p:txBody>
          <a:bodyPr>
            <a:normAutofit/>
          </a:bodyPr>
          <a:lstStyle/>
          <a:p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4571" y="2403565"/>
            <a:ext cx="6706433" cy="8087453"/>
          </a:xfrm>
        </p:spPr>
        <p:txBody>
          <a:bodyPr/>
          <a:lstStyle/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5154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2404</TotalTime>
  <Words>492</Words>
  <Application>Microsoft Office PowerPoint</Application>
  <PresentationFormat>ユーザー設定</PresentationFormat>
  <Paragraphs>41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5" baseType="lpstr">
      <vt:lpstr>BIZ UDPゴシック</vt:lpstr>
      <vt:lpstr>BIZ UDゴシック</vt:lpstr>
      <vt:lpstr>HGP創英角ﾎﾟｯﾌﾟ体</vt:lpstr>
      <vt:lpstr>HGSｺﾞｼｯｸE</vt:lpstr>
      <vt:lpstr>HGS教科書体</vt:lpstr>
      <vt:lpstr>HG丸ｺﾞｼｯｸM-PRO</vt:lpstr>
      <vt:lpstr>游ゴシック</vt:lpstr>
      <vt:lpstr>游ゴシック Light</vt:lpstr>
      <vt:lpstr>Arial</vt:lpstr>
      <vt:lpstr>Calibri</vt:lpstr>
      <vt:lpstr>Calibri Light</vt:lpstr>
      <vt:lpstr>Goudy Stout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User</cp:lastModifiedBy>
  <cp:revision>285</cp:revision>
  <cp:lastPrinted>2025-08-15T06:20:23Z</cp:lastPrinted>
  <dcterms:created xsi:type="dcterms:W3CDTF">2020-09-07T04:49:32Z</dcterms:created>
  <dcterms:modified xsi:type="dcterms:W3CDTF">2025-08-18T01:50:40Z</dcterms:modified>
</cp:coreProperties>
</file>